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5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4" r:id="rId8"/>
    <p:sldId id="265" r:id="rId9"/>
    <p:sldId id="267" r:id="rId10"/>
    <p:sldId id="272" r:id="rId11"/>
    <p:sldId id="269" r:id="rId12"/>
    <p:sldId id="268" r:id="rId13"/>
    <p:sldId id="270" r:id="rId14"/>
    <p:sldId id="271" r:id="rId15"/>
    <p:sldId id="273" r:id="rId16"/>
    <p:sldId id="285" r:id="rId17"/>
    <p:sldId id="278" r:id="rId18"/>
    <p:sldId id="276" r:id="rId19"/>
    <p:sldId id="275" r:id="rId20"/>
    <p:sldId id="277" r:id="rId21"/>
    <p:sldId id="279" r:id="rId22"/>
    <p:sldId id="280" r:id="rId23"/>
    <p:sldId id="287" r:id="rId24"/>
    <p:sldId id="284" r:id="rId25"/>
    <p:sldId id="282" r:id="rId26"/>
    <p:sldId id="283" r:id="rId27"/>
    <p:sldId id="266" r:id="rId28"/>
    <p:sldId id="288" r:id="rId29"/>
    <p:sldId id="289" r:id="rId30"/>
    <p:sldId id="263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8EF1AAE-3FF6-489A-8A93-EE031AEF1541}">
          <p14:sldIdLst>
            <p14:sldId id="256"/>
            <p14:sldId id="258"/>
            <p14:sldId id="259"/>
            <p14:sldId id="260"/>
            <p14:sldId id="261"/>
            <p14:sldId id="262"/>
            <p14:sldId id="264"/>
            <p14:sldId id="265"/>
            <p14:sldId id="267"/>
            <p14:sldId id="272"/>
            <p14:sldId id="269"/>
            <p14:sldId id="268"/>
          </p14:sldIdLst>
        </p14:section>
        <p14:section name="Untitled Section" id="{75BBEA76-09CC-4CA7-95B8-C1BD3CCCB2BD}">
          <p14:sldIdLst>
            <p14:sldId id="270"/>
            <p14:sldId id="271"/>
            <p14:sldId id="273"/>
            <p14:sldId id="285"/>
            <p14:sldId id="278"/>
            <p14:sldId id="276"/>
            <p14:sldId id="275"/>
            <p14:sldId id="277"/>
            <p14:sldId id="279"/>
            <p14:sldId id="280"/>
            <p14:sldId id="287"/>
            <p14:sldId id="284"/>
            <p14:sldId id="282"/>
            <p14:sldId id="283"/>
            <p14:sldId id="266"/>
            <p14:sldId id="288"/>
            <p14:sldId id="289"/>
            <p14:sldId id="26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67" d="100"/>
          <a:sy n="67" d="100"/>
        </p:scale>
        <p:origin x="858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302E90-F99F-4D4E-807B-7885544A0980}" type="datetimeFigureOut">
              <a:rPr lang="en-IN" smtClean="0"/>
              <a:t>30-09-2019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3A25D-72AD-4D85-891F-D18FF2F435B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881702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302E90-F99F-4D4E-807B-7885544A0980}" type="datetimeFigureOut">
              <a:rPr lang="en-IN" smtClean="0"/>
              <a:t>30-09-2019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3A25D-72AD-4D85-891F-D18FF2F435B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105955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302E90-F99F-4D4E-807B-7885544A0980}" type="datetimeFigureOut">
              <a:rPr lang="en-IN" smtClean="0"/>
              <a:t>30-09-2019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3A25D-72AD-4D85-891F-D18FF2F435B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354319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302E90-F99F-4D4E-807B-7885544A0980}" type="datetimeFigureOut">
              <a:rPr lang="en-IN" smtClean="0"/>
              <a:t>30-09-2019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3A25D-72AD-4D85-891F-D18FF2F435B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171367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302E90-F99F-4D4E-807B-7885544A0980}" type="datetimeFigureOut">
              <a:rPr lang="en-IN" smtClean="0"/>
              <a:t>30-09-2019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3A25D-72AD-4D85-891F-D18FF2F435B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120481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302E90-F99F-4D4E-807B-7885544A0980}" type="datetimeFigureOut">
              <a:rPr lang="en-IN" smtClean="0"/>
              <a:t>30-09-2019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3A25D-72AD-4D85-891F-D18FF2F435B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150213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302E90-F99F-4D4E-807B-7885544A0980}" type="datetimeFigureOut">
              <a:rPr lang="en-IN" smtClean="0"/>
              <a:t>30-09-2019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3A25D-72AD-4D85-891F-D18FF2F435B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386857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302E90-F99F-4D4E-807B-7885544A0980}" type="datetimeFigureOut">
              <a:rPr lang="en-IN" smtClean="0"/>
              <a:t>30-09-2019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3A25D-72AD-4D85-891F-D18FF2F435B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386409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302E90-F99F-4D4E-807B-7885544A0980}" type="datetimeFigureOut">
              <a:rPr lang="en-IN" smtClean="0"/>
              <a:t>30-09-2019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3A25D-72AD-4D85-891F-D18FF2F435B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337772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302E90-F99F-4D4E-807B-7885544A0980}" type="datetimeFigureOut">
              <a:rPr lang="en-IN" smtClean="0"/>
              <a:t>30-09-2019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3A25D-72AD-4D85-891F-D18FF2F435B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572764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302E90-F99F-4D4E-807B-7885544A0980}" type="datetimeFigureOut">
              <a:rPr lang="en-IN" smtClean="0"/>
              <a:t>30-09-2019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3A25D-72AD-4D85-891F-D18FF2F435B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981069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302E90-F99F-4D4E-807B-7885544A0980}" type="datetimeFigureOut">
              <a:rPr lang="en-IN" smtClean="0"/>
              <a:t>30-09-2019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13A25D-72AD-4D85-891F-D18FF2F435B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399266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.pn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2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5.png"/><Relationship Id="rId7" Type="http://schemas.openxmlformats.org/officeDocument/2006/relationships/image" Target="../media/image48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2.png"/><Relationship Id="rId4" Type="http://schemas.openxmlformats.org/officeDocument/2006/relationships/image" Target="../media/image4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tif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58.png"/><Relationship Id="rId4" Type="http://schemas.openxmlformats.org/officeDocument/2006/relationships/image" Target="../media/image57.tif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6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hyperlink" Target="https://python.gotrained.com/yelp-fusion-api-tutorial/" TargetMode="External"/><Relationship Id="rId3" Type="http://schemas.openxmlformats.org/officeDocument/2006/relationships/image" Target="../media/image2.png"/><Relationship Id="rId7" Type="http://schemas.openxmlformats.org/officeDocument/2006/relationships/hyperlink" Target="https://www.movable-type.co.uk/scripts/latlong.html" TargetMode="External"/><Relationship Id="rId2" Type="http://schemas.openxmlformats.org/officeDocument/2006/relationships/hyperlink" Target="http://insideairbnb.com/berlin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dataquest.io/blog/tutorial-time-series-analysis-with-pandas/" TargetMode="External"/><Relationship Id="rId5" Type="http://schemas.openxmlformats.org/officeDocument/2006/relationships/image" Target="../media/image64.png"/><Relationship Id="rId10" Type="http://schemas.openxmlformats.org/officeDocument/2006/relationships/image" Target="../media/image65.png"/><Relationship Id="rId4" Type="http://schemas.openxmlformats.org/officeDocument/2006/relationships/image" Target="../media/image63.png"/><Relationship Id="rId9" Type="http://schemas.openxmlformats.org/officeDocument/2006/relationships/hyperlink" Target="https://developers.google.com/places/web-service/search#PlaceSearchRequests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api.yelp.com/v3/businesses/search" TargetMode="External"/><Relationship Id="rId7" Type="http://schemas.openxmlformats.org/officeDocument/2006/relationships/image" Target="../media/image7.png"/><Relationship Id="rId2" Type="http://schemas.openxmlformats.org/officeDocument/2006/relationships/hyperlink" Target="http://insideairbnb.com/get-the-data.html" TargetMode="Externa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4" Type="http://schemas.openxmlformats.org/officeDocument/2006/relationships/hyperlink" Target="https://maps.googleapis.com/maps/api/geocode/json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81164" y="0"/>
            <a:ext cx="9144000" cy="2387600"/>
          </a:xfrm>
        </p:spPr>
        <p:txBody>
          <a:bodyPr/>
          <a:lstStyle/>
          <a:p>
            <a:r>
              <a:rPr lang="en-IN" sz="7200" b="1" dirty="0" smtClean="0">
                <a:solidFill>
                  <a:schemeClr val="bg1"/>
                </a:solidFill>
                <a:latin typeface="Britannic Bold" panose="020B0903060703020204" pitchFamily="34" charset="0"/>
              </a:rPr>
              <a:t>Futuristic</a:t>
            </a:r>
            <a:r>
              <a:rPr lang="en-IN" b="1" dirty="0" smtClean="0">
                <a:solidFill>
                  <a:schemeClr val="bg1"/>
                </a:solidFill>
                <a:latin typeface="Gill Sans Ultra Bold" panose="020B0A02020104020203" pitchFamily="34" charset="0"/>
              </a:rPr>
              <a:t> </a:t>
            </a:r>
            <a:br>
              <a:rPr lang="en-IN" b="1" dirty="0" smtClean="0">
                <a:solidFill>
                  <a:schemeClr val="bg1"/>
                </a:solidFill>
                <a:latin typeface="Gill Sans Ultra Bold" panose="020B0A02020104020203" pitchFamily="34" charset="0"/>
              </a:rPr>
            </a:br>
            <a:endParaRPr lang="en-IN" b="1" dirty="0">
              <a:solidFill>
                <a:schemeClr val="bg1"/>
              </a:solidFill>
              <a:latin typeface="Gill Sans Ultra Bold" panose="020B0A02020104020203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439398" y="5000627"/>
            <a:ext cx="175260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500" b="1" dirty="0" smtClean="0">
                <a:solidFill>
                  <a:schemeClr val="bg1"/>
                </a:solidFill>
                <a:latin typeface="Harlow Solid Italic" panose="04030604020F02020D02" pitchFamily="82" charset="0"/>
              </a:rPr>
              <a:t>Saranya</a:t>
            </a:r>
          </a:p>
          <a:p>
            <a:r>
              <a:rPr lang="en-IN" sz="2500" b="1" dirty="0" err="1" smtClean="0">
                <a:solidFill>
                  <a:schemeClr val="bg1"/>
                </a:solidFill>
                <a:latin typeface="Harlow Solid Italic" panose="04030604020F02020D02" pitchFamily="82" charset="0"/>
              </a:rPr>
              <a:t>Vaish</a:t>
            </a:r>
            <a:endParaRPr lang="en-IN" sz="2500" b="1" dirty="0" smtClean="0">
              <a:solidFill>
                <a:schemeClr val="bg1"/>
              </a:solidFill>
              <a:latin typeface="Harlow Solid Italic" panose="04030604020F02020D02" pitchFamily="82" charset="0"/>
            </a:endParaRPr>
          </a:p>
          <a:p>
            <a:r>
              <a:rPr lang="en-IN" sz="2500" b="1" dirty="0" err="1" smtClean="0">
                <a:solidFill>
                  <a:schemeClr val="bg1"/>
                </a:solidFill>
                <a:latin typeface="Harlow Solid Italic" panose="04030604020F02020D02" pitchFamily="82" charset="0"/>
              </a:rPr>
              <a:t>Madhavi</a:t>
            </a:r>
            <a:endParaRPr lang="en-IN" sz="2500" b="1" dirty="0" smtClean="0">
              <a:solidFill>
                <a:schemeClr val="bg1"/>
              </a:solidFill>
              <a:latin typeface="Harlow Solid Italic" panose="04030604020F02020D02" pitchFamily="82" charset="0"/>
            </a:endParaRPr>
          </a:p>
          <a:p>
            <a:r>
              <a:rPr lang="en-IN" sz="2500" b="1" dirty="0" smtClean="0">
                <a:solidFill>
                  <a:schemeClr val="bg1"/>
                </a:solidFill>
                <a:latin typeface="Harlow Solid Italic" panose="04030604020F02020D02" pitchFamily="82" charset="0"/>
              </a:rPr>
              <a:t>Olga</a:t>
            </a:r>
            <a:endParaRPr lang="en-IN" sz="2500" b="1" dirty="0">
              <a:solidFill>
                <a:schemeClr val="bg1"/>
              </a:solidFill>
              <a:latin typeface="Harlow Solid Italic" panose="04030604020F02020D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1577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01300" y="1690688"/>
            <a:ext cx="1600200" cy="333851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9850" y="6167439"/>
            <a:ext cx="1962149" cy="69056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/>
          <a:srcRect r="48071"/>
          <a:stretch/>
        </p:blipFill>
        <p:spPr>
          <a:xfrm>
            <a:off x="923924" y="433387"/>
            <a:ext cx="4743451" cy="330517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6925" y="433387"/>
            <a:ext cx="4524375" cy="31623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5375" y="3819525"/>
            <a:ext cx="4572000" cy="31242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76925" y="3595687"/>
            <a:ext cx="4552950" cy="3095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232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838" y="1557337"/>
            <a:ext cx="5843587" cy="46005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499" y="1557337"/>
            <a:ext cx="5905500" cy="530066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06024" y="6167439"/>
            <a:ext cx="2085975" cy="690561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1085850"/>
            <a:ext cx="10515600" cy="5048250"/>
          </a:xfrm>
          <a:ln w="28575">
            <a:solidFill>
              <a:schemeClr val="accent2">
                <a:lumMod val="75000"/>
              </a:schemeClr>
            </a:solidFill>
          </a:ln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IN" sz="2400" dirty="0" smtClean="0"/>
              <a:t>Does the Hosts really need the below Features? </a:t>
            </a:r>
            <a:endParaRPr lang="en-IN" sz="2400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20724"/>
          </a:xfr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 w="28575">
            <a:solidFill>
              <a:schemeClr val="accent2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pPr algn="ctr">
              <a:lnSpc>
                <a:spcPct val="100000"/>
              </a:lnSpc>
            </a:pPr>
            <a:r>
              <a:rPr lang="en-IN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/>
            </a:r>
            <a:br>
              <a:rPr lang="en-IN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</a:br>
            <a:r>
              <a:rPr lang="en-IN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>Data Analysis : Boolean </a:t>
            </a:r>
            <a:r>
              <a:rPr lang="en-IN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>Features Vs Price </a:t>
            </a:r>
            <a:br>
              <a:rPr lang="en-IN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43385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6024" y="6167439"/>
            <a:ext cx="2085975" cy="69056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0187" y="1900236"/>
            <a:ext cx="9191625" cy="4043363"/>
          </a:xfrm>
          <a:prstGeom prst="rect">
            <a:avLst/>
          </a:prstGeom>
        </p:spPr>
      </p:pic>
      <p:sp>
        <p:nvSpPr>
          <p:cNvPr id="4" name="Title 6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92188"/>
          </a:xfr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 w="28575">
            <a:solidFill>
              <a:schemeClr val="accent2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IN" sz="3600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/>
            </a:r>
            <a:br>
              <a:rPr lang="en-IN" sz="3600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</a:br>
            <a:r>
              <a:rPr lang="en-IN" sz="3600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>Data </a:t>
            </a:r>
            <a:r>
              <a:rPr lang="en-IN" sz="3600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>Analysis : Top </a:t>
            </a:r>
            <a:r>
              <a:rPr lang="en-IN" sz="3600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>20 Berlin Airbnb Locations </a:t>
            </a:r>
            <a:r>
              <a:rPr lang="en-IN" sz="3600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/>
            </a:r>
            <a:br>
              <a:rPr lang="en-IN" sz="3600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</a:br>
            <a:endParaRPr lang="en-IN" sz="3600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1357314"/>
            <a:ext cx="10515600" cy="4819649"/>
          </a:xfrm>
          <a:ln w="28575">
            <a:solidFill>
              <a:schemeClr val="accent2">
                <a:lumMod val="75000"/>
              </a:schemeClr>
            </a:solidFill>
          </a:ln>
        </p:spPr>
        <p:txBody>
          <a:bodyPr/>
          <a:lstStyle/>
          <a:p>
            <a:r>
              <a:rPr lang="en-IN" dirty="0" smtClean="0"/>
              <a:t>Based on Property Ratings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0897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b="4750"/>
          <a:stretch/>
        </p:blipFill>
        <p:spPr>
          <a:xfrm>
            <a:off x="576261" y="557213"/>
            <a:ext cx="9020177" cy="308610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b="12722"/>
          <a:stretch/>
        </p:blipFill>
        <p:spPr>
          <a:xfrm>
            <a:off x="552448" y="3557589"/>
            <a:ext cx="9043990" cy="324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96438" y="1042989"/>
            <a:ext cx="2247900" cy="5029200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06024" y="6167439"/>
            <a:ext cx="2085975" cy="690561"/>
          </a:xfrm>
          <a:prstGeom prst="rect">
            <a:avLst/>
          </a:prstGeom>
        </p:spPr>
      </p:pic>
      <p:sp>
        <p:nvSpPr>
          <p:cNvPr id="9" name="Title 6"/>
          <p:cNvSpPr>
            <a:spLocks noGrp="1"/>
          </p:cNvSpPr>
          <p:nvPr>
            <p:ph type="title"/>
          </p:nvPr>
        </p:nvSpPr>
        <p:spPr>
          <a:xfrm>
            <a:off x="633411" y="69055"/>
            <a:ext cx="10515600" cy="659607"/>
          </a:xfr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 w="28575">
            <a:solidFill>
              <a:schemeClr val="accent2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IN" sz="3600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/>
            </a:r>
            <a:br>
              <a:rPr lang="en-IN" sz="3600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</a:br>
            <a:r>
              <a:rPr lang="en-IN" sz="3600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>Data Analysis : </a:t>
            </a:r>
            <a:r>
              <a:rPr lang="en-IN" sz="3600" b="1" dirty="0" smtClean="0"/>
              <a:t>How </a:t>
            </a:r>
            <a:r>
              <a:rPr lang="en-IN" sz="3600" b="1" dirty="0"/>
              <a:t>H</a:t>
            </a:r>
            <a:r>
              <a:rPr lang="en-IN" sz="3600" b="1" dirty="0" smtClean="0"/>
              <a:t>ave Prices </a:t>
            </a:r>
            <a:r>
              <a:rPr lang="en-IN" sz="3600" b="1" dirty="0"/>
              <a:t>C</a:t>
            </a:r>
            <a:r>
              <a:rPr lang="en-IN" sz="3600" b="1" dirty="0" smtClean="0"/>
              <a:t>hanged </a:t>
            </a:r>
            <a:r>
              <a:rPr lang="en-IN" sz="3600" b="1" dirty="0"/>
              <a:t>over time?</a:t>
            </a:r>
            <a:r>
              <a:rPr lang="en-IN" sz="3600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> </a:t>
            </a:r>
            <a:br>
              <a:rPr lang="en-IN" sz="3600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</a:br>
            <a:endParaRPr lang="en-IN" sz="3600" dirty="0"/>
          </a:p>
        </p:txBody>
      </p:sp>
    </p:spTree>
    <p:extLst>
      <p:ext uri="{BB962C8B-B14F-4D97-AF65-F5344CB8AC3E}">
        <p14:creationId xmlns:p14="http://schemas.microsoft.com/office/powerpoint/2010/main" val="1229603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187" y="1390650"/>
            <a:ext cx="9248775" cy="37338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9801" y="1390650"/>
            <a:ext cx="1681162" cy="3733800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06024" y="6167439"/>
            <a:ext cx="2085975" cy="690561"/>
          </a:xfrm>
          <a:prstGeom prst="rect">
            <a:avLst/>
          </a:prstGeom>
        </p:spPr>
      </p:pic>
      <p:sp>
        <p:nvSpPr>
          <p:cNvPr id="5" name="Title 6"/>
          <p:cNvSpPr txBox="1">
            <a:spLocks/>
          </p:cNvSpPr>
          <p:nvPr/>
        </p:nvSpPr>
        <p:spPr>
          <a:xfrm>
            <a:off x="633411" y="69055"/>
            <a:ext cx="10515600" cy="945358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 w="28575">
            <a:solidFill>
              <a:schemeClr val="accent2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IN" sz="2800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>Data Analysis : </a:t>
            </a:r>
            <a:r>
              <a:rPr lang="en-IN" sz="2800" b="1" dirty="0" smtClean="0"/>
              <a:t>Change </a:t>
            </a:r>
            <a:r>
              <a:rPr lang="en-IN" sz="2800" b="1" dirty="0"/>
              <a:t>per year in the number of listings per host on Airbnb in Berlin</a:t>
            </a:r>
            <a:r>
              <a:rPr lang="en-IN" sz="2800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> </a:t>
            </a:r>
            <a:br>
              <a:rPr lang="en-IN" sz="2800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</a:b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2586965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6024" y="6167439"/>
            <a:ext cx="2085975" cy="690561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647825"/>
            <a:ext cx="10515600" cy="4435476"/>
          </a:xfrm>
          <a:ln w="28575">
            <a:solidFill>
              <a:schemeClr val="accent2">
                <a:lumMod val="75000"/>
              </a:schemeClr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IN" dirty="0" smtClean="0"/>
              <a:t> </a:t>
            </a:r>
          </a:p>
        </p:txBody>
      </p:sp>
      <p:sp>
        <p:nvSpPr>
          <p:cNvPr id="8" name="Title 6"/>
          <p:cNvSpPr txBox="1">
            <a:spLocks/>
          </p:cNvSpPr>
          <p:nvPr/>
        </p:nvSpPr>
        <p:spPr>
          <a:xfrm>
            <a:off x="838200" y="385763"/>
            <a:ext cx="10515600" cy="1262062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 w="28575">
            <a:solidFill>
              <a:schemeClr val="accent2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IN" sz="2800" b="1" dirty="0"/>
              <a:t>How many other listings the host manages in Airbnb? </a:t>
            </a:r>
            <a:endParaRPr lang="en-IN" sz="2800" b="1" dirty="0" smtClean="0"/>
          </a:p>
          <a:p>
            <a:pPr algn="ctr">
              <a:lnSpc>
                <a:spcPct val="150000"/>
              </a:lnSpc>
            </a:pPr>
            <a:r>
              <a:rPr lang="en-IN" sz="2800" b="1" dirty="0" smtClean="0"/>
              <a:t>Does </a:t>
            </a:r>
            <a:r>
              <a:rPr lang="en-IN" sz="2800" b="1" dirty="0"/>
              <a:t>it mean Hosts having more properties will gain higher prices</a:t>
            </a:r>
            <a:r>
              <a:rPr lang="en-IN" sz="2800" b="1" dirty="0" smtClean="0"/>
              <a:t>??</a:t>
            </a:r>
            <a:r>
              <a:rPr lang="en-IN" sz="2800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> </a:t>
            </a:r>
            <a:br>
              <a:rPr lang="en-IN" sz="2800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</a:br>
            <a:endParaRPr lang="en-IN" sz="28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2087" y="2255045"/>
            <a:ext cx="9039225" cy="339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815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6024" y="6167439"/>
            <a:ext cx="2085975" cy="690561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647825"/>
            <a:ext cx="10515600" cy="4435476"/>
          </a:xfrm>
          <a:ln w="28575">
            <a:solidFill>
              <a:schemeClr val="accent2">
                <a:lumMod val="75000"/>
              </a:schemeClr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IN" dirty="0" smtClean="0"/>
              <a:t> </a:t>
            </a:r>
          </a:p>
        </p:txBody>
      </p:sp>
      <p:sp>
        <p:nvSpPr>
          <p:cNvPr id="8" name="Title 6"/>
          <p:cNvSpPr txBox="1">
            <a:spLocks/>
          </p:cNvSpPr>
          <p:nvPr/>
        </p:nvSpPr>
        <p:spPr>
          <a:xfrm>
            <a:off x="838200" y="385763"/>
            <a:ext cx="10515600" cy="1262062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 w="28575">
            <a:solidFill>
              <a:schemeClr val="accent2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IN" sz="2800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>Data Analysis : </a:t>
            </a:r>
            <a:r>
              <a:rPr lang="en-IN" sz="2800" b="1" dirty="0" smtClean="0"/>
              <a:t>Finding the Busiest Month By Listing Availability?</a:t>
            </a:r>
            <a:r>
              <a:rPr lang="en-IN" sz="2800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> </a:t>
            </a:r>
            <a:r>
              <a:rPr lang="en-IN" sz="2800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/>
            </a:r>
            <a:br>
              <a:rPr lang="en-IN" sz="2800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</a:br>
            <a:endParaRPr lang="en-IN" sz="2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5437" y="2014537"/>
            <a:ext cx="9001125" cy="337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945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6024" y="6167439"/>
            <a:ext cx="2085975" cy="690561"/>
          </a:xfrm>
          <a:prstGeom prst="rect">
            <a:avLst/>
          </a:prstGeom>
        </p:spPr>
      </p:pic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647825"/>
            <a:ext cx="10515600" cy="4435476"/>
          </a:xfrm>
          <a:ln w="28575">
            <a:solidFill>
              <a:schemeClr val="accent2">
                <a:lumMod val="75000"/>
              </a:schemeClr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IN" dirty="0" smtClean="0"/>
              <a:t>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8325" y="2185987"/>
            <a:ext cx="8515350" cy="3143250"/>
          </a:xfrm>
          <a:prstGeom prst="rect">
            <a:avLst/>
          </a:prstGeom>
        </p:spPr>
      </p:pic>
      <p:sp>
        <p:nvSpPr>
          <p:cNvPr id="9" name="Title 6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515600" cy="128270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 w="28575">
            <a:solidFill>
              <a:schemeClr val="accent2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IN" sz="3200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/>
            </a:r>
            <a:br>
              <a:rPr lang="en-IN" sz="3200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</a:br>
            <a:r>
              <a:rPr lang="en-IN" sz="3200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>Data Analysis : Does </a:t>
            </a:r>
            <a:r>
              <a:rPr lang="en-IN" sz="3200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>Reviews Matter for the Hosts Joining Airbnb? </a:t>
            </a:r>
            <a:br>
              <a:rPr lang="en-IN" sz="3200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</a:b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2017693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1288" y="6400800"/>
            <a:ext cx="1890711" cy="457200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730250" y="1381124"/>
            <a:ext cx="10515600" cy="4351338"/>
          </a:xfrm>
          <a:ln w="28575">
            <a:solidFill>
              <a:schemeClr val="accent2">
                <a:lumMod val="75000"/>
              </a:schemeClr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IN" dirty="0" smtClean="0"/>
              <a:t> </a:t>
            </a:r>
          </a:p>
          <a:p>
            <a:pPr marL="0" indent="0">
              <a:buNone/>
            </a:pPr>
            <a:endParaRPr lang="en-IN" dirty="0"/>
          </a:p>
        </p:txBody>
      </p:sp>
      <p:sp>
        <p:nvSpPr>
          <p:cNvPr id="7" name="Title 6"/>
          <p:cNvSpPr txBox="1">
            <a:spLocks noGrp="1"/>
          </p:cNvSpPr>
          <p:nvPr>
            <p:ph type="title"/>
          </p:nvPr>
        </p:nvSpPr>
        <p:spPr>
          <a:xfrm>
            <a:off x="730250" y="312738"/>
            <a:ext cx="10515600" cy="1068386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 w="28575">
            <a:solidFill>
              <a:schemeClr val="accent2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IN" sz="3200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/>
            </a:r>
            <a:br>
              <a:rPr lang="en-IN" sz="3200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</a:br>
            <a:r>
              <a:rPr lang="en-IN" sz="3200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>Data Analysis : Judging </a:t>
            </a:r>
            <a:r>
              <a:rPr lang="en-IN" sz="3200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>the Hosts Response ? </a:t>
            </a:r>
            <a:br>
              <a:rPr lang="en-IN" sz="3200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</a:br>
            <a:endParaRPr lang="en-IN" sz="32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7925" y="1551780"/>
            <a:ext cx="9305925" cy="401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8516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2138" y="1024654"/>
            <a:ext cx="1659861" cy="40767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0" r="6615"/>
          <a:stretch/>
        </p:blipFill>
        <p:spPr>
          <a:xfrm>
            <a:off x="5486400" y="106366"/>
            <a:ext cx="4860000" cy="271771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98" t="1401" r="5588" b="-1401"/>
          <a:stretch/>
        </p:blipFill>
        <p:spPr>
          <a:xfrm>
            <a:off x="300038" y="3528501"/>
            <a:ext cx="4860000" cy="269658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82" t="-467" r="6499" b="467"/>
          <a:stretch/>
        </p:blipFill>
        <p:spPr>
          <a:xfrm>
            <a:off x="371475" y="149228"/>
            <a:ext cx="4860000" cy="275366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30" t="-467" r="8390" b="467"/>
          <a:stretch/>
        </p:blipFill>
        <p:spPr>
          <a:xfrm>
            <a:off x="5672138" y="3485630"/>
            <a:ext cx="4860000" cy="281319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01288" y="6400800"/>
            <a:ext cx="1890711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0192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6024" y="6220620"/>
            <a:ext cx="2085975" cy="637380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523874" y="120651"/>
            <a:ext cx="11134725" cy="879475"/>
          </a:xfr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 w="28575">
            <a:solidFill>
              <a:schemeClr val="accent2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IN" dirty="0" smtClean="0">
                <a:latin typeface="Britannic Bold" panose="020B0903060703020204" pitchFamily="34" charset="0"/>
              </a:rPr>
              <a:t>Motivation</a:t>
            </a:r>
            <a:endParaRPr lang="en-IN" dirty="0">
              <a:latin typeface="Britannic Bold" panose="020B0903060703020204" pitchFamily="34" charset="0"/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523874" y="1000126"/>
            <a:ext cx="8187808" cy="5124451"/>
          </a:xfrm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/>
          <a:lstStyle/>
          <a:p>
            <a:r>
              <a:rPr lang="en-IN" sz="3100" dirty="0" smtClean="0">
                <a:solidFill>
                  <a:schemeClr val="tx1"/>
                </a:solidFill>
              </a:rPr>
              <a:t>T</a:t>
            </a:r>
            <a:r>
              <a:rPr lang="en-IN" sz="3100" b="0" i="0" u="none" strike="noStrike" dirty="0" smtClean="0">
                <a:solidFill>
                  <a:schemeClr val="tx1"/>
                </a:solidFill>
                <a:effectLst/>
              </a:rPr>
              <a:t>o find a better Accommodation for the guests in Berlin based on their requirements. </a:t>
            </a:r>
            <a:endParaRPr lang="en-IN" sz="3100" dirty="0">
              <a:solidFill>
                <a:schemeClr val="tx1"/>
              </a:solidFill>
            </a:endParaRPr>
          </a:p>
          <a:p>
            <a:r>
              <a:rPr lang="en-IN" sz="3100" dirty="0">
                <a:solidFill>
                  <a:schemeClr val="tx1"/>
                </a:solidFill>
              </a:rPr>
              <a:t>T</a:t>
            </a:r>
            <a:r>
              <a:rPr lang="en-IN" sz="3100" b="0" i="0" u="none" strike="noStrike" dirty="0" smtClean="0">
                <a:solidFill>
                  <a:schemeClr val="tx1"/>
                </a:solidFill>
                <a:effectLst/>
              </a:rPr>
              <a:t>o improve the Host’s business in Airbnb Berlin.</a:t>
            </a:r>
          </a:p>
          <a:p>
            <a:pPr marL="0" indent="0">
              <a:buNone/>
            </a:pPr>
            <a:endParaRPr lang="en-IN" dirty="0">
              <a:solidFill>
                <a:srgbClr val="000000"/>
              </a:solidFill>
              <a:latin typeface="Helvetica Neue"/>
            </a:endParaRPr>
          </a:p>
          <a:p>
            <a:pPr marL="0" indent="0">
              <a:buNone/>
            </a:pPr>
            <a:endParaRPr lang="en-IN" b="0" i="0" u="none" strike="noStrike" dirty="0" smtClean="0">
              <a:solidFill>
                <a:srgbClr val="000000"/>
              </a:solidFill>
              <a:effectLst/>
              <a:latin typeface="Helvetica Neue"/>
            </a:endParaRPr>
          </a:p>
          <a:p>
            <a:endParaRPr lang="en-IN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8711682" y="1000125"/>
            <a:ext cx="2932630" cy="5124452"/>
          </a:xfrm>
          <a:prstGeom prst="rect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454" y="2595564"/>
            <a:ext cx="7486649" cy="340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930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7909" y="1275346"/>
            <a:ext cx="3869016" cy="25560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2025" y="1146028"/>
            <a:ext cx="2663999" cy="2520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1613" y="3762878"/>
            <a:ext cx="3876870" cy="2556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0898" y="3676558"/>
            <a:ext cx="3530209" cy="2520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06024" y="6167439"/>
            <a:ext cx="2085975" cy="690561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1285876"/>
            <a:ext cx="10515600" cy="4891087"/>
          </a:xfrm>
          <a:ln w="28575">
            <a:solidFill>
              <a:schemeClr val="accent2">
                <a:lumMod val="75000"/>
              </a:schemeClr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IN" dirty="0" smtClean="0"/>
              <a:t> </a:t>
            </a:r>
            <a:endParaRPr lang="en-IN" dirty="0"/>
          </a:p>
        </p:txBody>
      </p:sp>
      <p:sp>
        <p:nvSpPr>
          <p:cNvPr id="7" name="Title 6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515600" cy="92075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 w="28575">
            <a:solidFill>
              <a:schemeClr val="accent2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IN" sz="3200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/>
            </a:r>
            <a:br>
              <a:rPr lang="en-IN" sz="3200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</a:br>
            <a:r>
              <a:rPr lang="en-IN" sz="3200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>Data Analysis : Property </a:t>
            </a:r>
            <a:r>
              <a:rPr lang="en-IN" sz="3200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>, Room Types Vs Price </a:t>
            </a:r>
            <a:br>
              <a:rPr lang="en-IN" sz="3200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</a:b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1157253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6024" y="6167439"/>
            <a:ext cx="2085975" cy="690561"/>
          </a:xfrm>
          <a:prstGeom prst="rect">
            <a:avLst/>
          </a:prstGeom>
        </p:spPr>
      </p:pic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271588"/>
            <a:ext cx="10515600" cy="4905375"/>
          </a:xfrm>
          <a:ln w="28575">
            <a:solidFill>
              <a:schemeClr val="accent2">
                <a:lumMod val="75000"/>
              </a:schemeClr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IN" dirty="0" smtClean="0"/>
              <a:t> </a:t>
            </a:r>
            <a:endParaRPr lang="en-IN" dirty="0"/>
          </a:p>
        </p:txBody>
      </p:sp>
      <p:sp>
        <p:nvSpPr>
          <p:cNvPr id="6" name="Title 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906463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 w="28575">
            <a:solidFill>
              <a:schemeClr val="accent2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IN" sz="3200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/>
            </a:r>
            <a:br>
              <a:rPr lang="en-IN" sz="3200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</a:br>
            <a:r>
              <a:rPr lang="en-IN" sz="3200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>Data Analysis : Neighbourhood </a:t>
            </a:r>
            <a:r>
              <a:rPr lang="en-IN" sz="3200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>Vs Profit </a:t>
            </a:r>
            <a:br>
              <a:rPr lang="en-IN" sz="3200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</a:br>
            <a:endParaRPr lang="en-IN" sz="32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3663" y="2167731"/>
            <a:ext cx="6381750" cy="3667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6391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8738" y="1336608"/>
            <a:ext cx="3780000" cy="2520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276" y="1274642"/>
            <a:ext cx="3609587" cy="25200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5794" y="3669596"/>
            <a:ext cx="3780000" cy="2520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06024" y="6167439"/>
            <a:ext cx="2085975" cy="690561"/>
          </a:xfrm>
          <a:prstGeom prst="rect">
            <a:avLst/>
          </a:prstGeom>
        </p:spPr>
      </p:pic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243014"/>
            <a:ext cx="10515600" cy="4933950"/>
          </a:xfrm>
          <a:ln w="28575">
            <a:solidFill>
              <a:schemeClr val="accent2">
                <a:lumMod val="75000"/>
              </a:schemeClr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IN" dirty="0" smtClean="0"/>
              <a:t> </a:t>
            </a:r>
            <a:endParaRPr lang="en-IN" dirty="0"/>
          </a:p>
        </p:txBody>
      </p:sp>
      <p:sp>
        <p:nvSpPr>
          <p:cNvPr id="6" name="Title 6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515600" cy="877887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 w="28575">
            <a:solidFill>
              <a:schemeClr val="accent2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IN" sz="3200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/>
            </a:r>
            <a:br>
              <a:rPr lang="en-IN" sz="3200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</a:br>
            <a:r>
              <a:rPr lang="en-IN" sz="3200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>Data Analysis : Distance </a:t>
            </a:r>
            <a:r>
              <a:rPr lang="en-IN" sz="3200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>Vs Price</a:t>
            </a:r>
            <a:br>
              <a:rPr lang="en-IN" sz="3200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</a:br>
            <a:endParaRPr lang="en-IN" sz="32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7179" y="4031652"/>
            <a:ext cx="2496196" cy="177454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08213" y="4052993"/>
            <a:ext cx="2621712" cy="175320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16626" y="1611079"/>
            <a:ext cx="2409825" cy="1847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9475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4946" y="3827892"/>
            <a:ext cx="5040000" cy="2520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6024" y="6167439"/>
            <a:ext cx="2085975" cy="690561"/>
          </a:xfrm>
          <a:prstGeom prst="rect">
            <a:avLst/>
          </a:prstGeom>
        </p:spPr>
      </p:pic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243014"/>
            <a:ext cx="10515600" cy="4933950"/>
          </a:xfrm>
          <a:ln w="28575">
            <a:solidFill>
              <a:schemeClr val="accent2">
                <a:lumMod val="75000"/>
              </a:schemeClr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IN" dirty="0" smtClean="0"/>
              <a:t> </a:t>
            </a:r>
            <a:endParaRPr lang="en-IN" dirty="0"/>
          </a:p>
        </p:txBody>
      </p:sp>
      <p:sp>
        <p:nvSpPr>
          <p:cNvPr id="6" name="Title 6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515600" cy="877887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 w="28575">
            <a:solidFill>
              <a:schemeClr val="accent2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IN" sz="3200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/>
            </a:r>
            <a:br>
              <a:rPr lang="en-IN" sz="3200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</a:br>
            <a:r>
              <a:rPr lang="en-IN" sz="3200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>Data Analysis : Distance </a:t>
            </a:r>
            <a:r>
              <a:rPr lang="en-IN" sz="3200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>Vs </a:t>
            </a:r>
            <a:r>
              <a:rPr lang="en-IN" sz="3200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>Neighbourhoods</a:t>
            </a:r>
            <a:r>
              <a:rPr lang="en-IN" sz="3200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/>
            </a:r>
            <a:br>
              <a:rPr lang="en-IN" sz="3200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</a:br>
            <a:endParaRPr lang="en-IN" sz="3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070" y="1413942"/>
            <a:ext cx="5040000" cy="2520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4946" y="1275453"/>
            <a:ext cx="5040000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3756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6024" y="6167439"/>
            <a:ext cx="2085975" cy="690561"/>
          </a:xfrm>
          <a:prstGeom prst="rect">
            <a:avLst/>
          </a:prstGeom>
        </p:spPr>
      </p:pic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271588"/>
            <a:ext cx="10515600" cy="4905375"/>
          </a:xfrm>
          <a:ln w="28575">
            <a:solidFill>
              <a:schemeClr val="accent2">
                <a:lumMod val="75000"/>
              </a:schemeClr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IN" dirty="0" smtClean="0"/>
              <a:t> </a:t>
            </a:r>
            <a:endParaRPr lang="en-IN" dirty="0"/>
          </a:p>
        </p:txBody>
      </p:sp>
      <p:sp>
        <p:nvSpPr>
          <p:cNvPr id="6" name="Title 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906463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 w="28575">
            <a:solidFill>
              <a:schemeClr val="accent2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IN" sz="3200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/>
            </a:r>
            <a:br>
              <a:rPr lang="en-IN" sz="3200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</a:br>
            <a:r>
              <a:rPr lang="en-IN" sz="3200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>Data Analysis : Top </a:t>
            </a:r>
            <a:r>
              <a:rPr lang="en-IN" sz="3200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>Ratings </a:t>
            </a:r>
            <a:r>
              <a:rPr lang="en-IN" sz="3200" b="1" dirty="0" err="1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>Restuarants</a:t>
            </a:r>
            <a:r>
              <a:rPr lang="en-IN" sz="3200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>/Café/Bar</a:t>
            </a:r>
            <a:r>
              <a:rPr lang="en-IN" sz="3200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/>
            </a:r>
            <a:br>
              <a:rPr lang="en-IN" sz="3200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</a:br>
            <a:endParaRPr lang="en-IN" sz="3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AB602A3-8362-D343-AC4B-1341DA9BBD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1771" y="1656210"/>
            <a:ext cx="5149629" cy="353456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BBC2FC7-3368-3248-AA39-04B9CEDD30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7351" y="1651794"/>
            <a:ext cx="4875269" cy="3534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427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93" y="3428094"/>
            <a:ext cx="4169959" cy="2520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1052" y="3375899"/>
            <a:ext cx="3764223" cy="262439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3C1074A-BB7D-164B-8AAE-24542E0AE1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9890" y="444346"/>
            <a:ext cx="5088260" cy="302751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8113" y="3471861"/>
            <a:ext cx="3895862" cy="243246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06024" y="6167439"/>
            <a:ext cx="2085975" cy="690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8595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239839"/>
            <a:ext cx="3780000" cy="2520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899540"/>
            <a:ext cx="3780000" cy="254762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5238" y="2256057"/>
            <a:ext cx="5487650" cy="365843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06024" y="6167439"/>
            <a:ext cx="2085975" cy="690561"/>
          </a:xfrm>
          <a:prstGeom prst="rect">
            <a:avLst/>
          </a:prstGeom>
        </p:spPr>
      </p:pic>
      <p:sp>
        <p:nvSpPr>
          <p:cNvPr id="17" name="Title 6"/>
          <p:cNvSpPr txBox="1">
            <a:spLocks/>
          </p:cNvSpPr>
          <p:nvPr/>
        </p:nvSpPr>
        <p:spPr>
          <a:xfrm>
            <a:off x="838200" y="365125"/>
            <a:ext cx="10515600" cy="735013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 w="28575">
            <a:solidFill>
              <a:schemeClr val="accent2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IN" sz="3200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>Data Analysis : </a:t>
            </a:r>
            <a:r>
              <a:rPr lang="en-IN" sz="3200" b="1" dirty="0" err="1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>Availibilty</a:t>
            </a:r>
            <a:r>
              <a:rPr lang="en-IN" sz="3200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> by Housing/Property Type?</a:t>
            </a:r>
            <a:br>
              <a:rPr lang="en-IN" sz="3200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</a:b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28075544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6024" y="6167439"/>
            <a:ext cx="2085975" cy="690561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71589"/>
            <a:ext cx="10515600" cy="4905375"/>
          </a:xfrm>
          <a:solidFill>
            <a:schemeClr val="bg1"/>
          </a:solidFill>
          <a:ln w="28575">
            <a:solidFill>
              <a:schemeClr val="accent2"/>
            </a:solidFill>
          </a:ln>
        </p:spPr>
        <p:txBody>
          <a:bodyPr/>
          <a:lstStyle/>
          <a:p>
            <a:r>
              <a:rPr lang="en-IN" sz="2000" b="1" dirty="0"/>
              <a:t>What are the factors for success of </a:t>
            </a:r>
            <a:r>
              <a:rPr lang="en-IN" sz="2000" b="1" dirty="0" err="1"/>
              <a:t>airbnb</a:t>
            </a:r>
            <a:r>
              <a:rPr lang="en-IN" sz="2000" b="1" dirty="0"/>
              <a:t> business? </a:t>
            </a:r>
          </a:p>
          <a:p>
            <a:pPr marL="0" indent="0">
              <a:buNone/>
            </a:pPr>
            <a:r>
              <a:rPr lang="en-IN" dirty="0"/>
              <a:t> </a:t>
            </a:r>
            <a:r>
              <a:rPr lang="en-IN" sz="1800" dirty="0" smtClean="0"/>
              <a:t>Wi-Fi, </a:t>
            </a:r>
            <a:r>
              <a:rPr lang="en-IN" sz="1800" dirty="0"/>
              <a:t>Kitchen, Heating, Essentials and Washer are the most important amenities to be considered for the successful of listing</a:t>
            </a:r>
            <a:r>
              <a:rPr lang="en-IN" sz="1800" dirty="0" smtClean="0"/>
              <a:t>. For </a:t>
            </a:r>
            <a:r>
              <a:rPr lang="en-IN" sz="1800" dirty="0"/>
              <a:t>those who are already in the business and don't have those amenities, make sure the </a:t>
            </a:r>
            <a:r>
              <a:rPr lang="en-IN" sz="1800" dirty="0" smtClean="0"/>
              <a:t>facility </a:t>
            </a:r>
            <a:r>
              <a:rPr lang="en-IN" sz="1800" dirty="0"/>
              <a:t>of installing all or some of the amenities to grow your business</a:t>
            </a:r>
            <a:r>
              <a:rPr lang="en-IN" sz="1800" dirty="0" smtClean="0"/>
              <a:t>.</a:t>
            </a:r>
          </a:p>
          <a:p>
            <a:pPr marL="0" indent="0">
              <a:buNone/>
            </a:pPr>
            <a:r>
              <a:rPr lang="en-IN" sz="1800" dirty="0" smtClean="0"/>
              <a:t>Renting Price based on the Accommodates  – Useful for Both Guests ( and for the Hosts</a:t>
            </a:r>
            <a:endParaRPr lang="en-IN" sz="1800" dirty="0"/>
          </a:p>
        </p:txBody>
      </p:sp>
      <p:sp>
        <p:nvSpPr>
          <p:cNvPr id="4" name="Title 6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906462"/>
          </a:xfr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 w="28575">
            <a:solidFill>
              <a:schemeClr val="accent2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pPr algn="ctr">
              <a:lnSpc>
                <a:spcPct val="100000"/>
              </a:lnSpc>
            </a:pPr>
            <a:r>
              <a:rPr lang="en-IN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/>
            </a:r>
            <a:br>
              <a:rPr lang="en-IN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</a:br>
            <a:r>
              <a:rPr lang="en-IN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>Take </a:t>
            </a:r>
            <a:r>
              <a:rPr lang="en-IN" b="1" dirty="0" err="1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>Aways</a:t>
            </a:r>
            <a:r>
              <a:rPr lang="en-IN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/>
            </a:r>
            <a:br>
              <a:rPr lang="en-IN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138929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6024" y="6167439"/>
            <a:ext cx="2085975" cy="690561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71614"/>
            <a:ext cx="10515600" cy="4705350"/>
          </a:xfrm>
          <a:solidFill>
            <a:schemeClr val="bg1"/>
          </a:solidFill>
          <a:ln w="28575">
            <a:solidFill>
              <a:schemeClr val="accent2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IN" dirty="0" smtClean="0"/>
              <a:t>   </a:t>
            </a:r>
            <a:endParaRPr lang="en-IN" dirty="0"/>
          </a:p>
        </p:txBody>
      </p:sp>
      <p:sp>
        <p:nvSpPr>
          <p:cNvPr id="4" name="Title 6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106487"/>
          </a:xfr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 w="28575">
            <a:solidFill>
              <a:schemeClr val="accent2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IN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>Conclusion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842704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6024" y="6167439"/>
            <a:ext cx="2085975" cy="690561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71614"/>
            <a:ext cx="10515600" cy="4705350"/>
          </a:xfrm>
          <a:solidFill>
            <a:schemeClr val="bg1"/>
          </a:solidFill>
          <a:ln w="28575">
            <a:solidFill>
              <a:schemeClr val="accent2"/>
            </a:solidFill>
          </a:ln>
        </p:spPr>
        <p:txBody>
          <a:bodyPr>
            <a:normAutofit fontScale="92500" lnSpcReduction="20000"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IN" dirty="0" smtClean="0"/>
              <a:t>Implementing the NLP Model for sentiment analysis to work on the Reviews Dataset.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dirty="0" smtClean="0"/>
              <a:t>Using Machine Learning Concepts like Word Cloud Generator on the description which can be used to guess the actual price based on similar listings.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dirty="0" smtClean="0"/>
              <a:t>Covering more countries to know the actual                                             Airbnb Business strategy.</a:t>
            </a:r>
            <a:endParaRPr lang="en-IN" dirty="0" smtClean="0"/>
          </a:p>
          <a:p>
            <a:pPr>
              <a:buFont typeface="Wingdings" panose="05000000000000000000" pitchFamily="2" charset="2"/>
              <a:buChar char="q"/>
            </a:pPr>
            <a:r>
              <a:rPr lang="en-IN" dirty="0" smtClean="0"/>
              <a:t>Building a machine learning model for finding                                               the important features in the dataset.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dirty="0" smtClean="0"/>
              <a:t>Work on finding more accurate data of having actual average </a:t>
            </a:r>
            <a:r>
              <a:rPr lang="en-IN" dirty="0" smtClean="0"/>
              <a:t>prices per night or Building </a:t>
            </a:r>
            <a:r>
              <a:rPr lang="en-IN" dirty="0"/>
              <a:t>a predictive/sequence model to predict the base Airbnb prices</a:t>
            </a:r>
            <a:r>
              <a:rPr lang="en-IN" dirty="0" smtClean="0"/>
              <a:t>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dirty="0" smtClean="0"/>
              <a:t>Images attracts people to book the properties– May be some kind of image processing analysis to predict the guest choice.</a:t>
            </a:r>
            <a:endParaRPr lang="en-IN" dirty="0"/>
          </a:p>
          <a:p>
            <a:endParaRPr lang="en-IN" dirty="0" smtClean="0"/>
          </a:p>
          <a:p>
            <a:endParaRPr lang="en-IN" dirty="0"/>
          </a:p>
        </p:txBody>
      </p:sp>
      <p:sp>
        <p:nvSpPr>
          <p:cNvPr id="4" name="Title 6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106487"/>
          </a:xfr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 w="28575">
            <a:solidFill>
              <a:schemeClr val="accent2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pPr algn="ctr">
              <a:lnSpc>
                <a:spcPct val="100000"/>
              </a:lnSpc>
            </a:pPr>
            <a:r>
              <a:rPr lang="en-IN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/>
            </a:r>
            <a:br>
              <a:rPr lang="en-IN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</a:br>
            <a:r>
              <a:rPr lang="en-IN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>Future Work</a:t>
            </a:r>
            <a:r>
              <a:rPr lang="en-IN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/>
            </a:r>
            <a:br>
              <a:rPr lang="en-IN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</a:br>
            <a:endParaRPr lang="en-IN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5214" y="2943225"/>
            <a:ext cx="3486150" cy="2186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8606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6024" y="6167439"/>
            <a:ext cx="2085975" cy="690561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838200" y="279401"/>
            <a:ext cx="10515600" cy="1035049"/>
          </a:xfr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 w="28575">
            <a:solidFill>
              <a:schemeClr val="accent2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pPr algn="ctr">
              <a:lnSpc>
                <a:spcPct val="100000"/>
              </a:lnSpc>
            </a:pPr>
            <a:r>
              <a:rPr lang="en-IN" b="1" u="sng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/>
            </a:r>
            <a:br>
              <a:rPr lang="en-IN" b="1" u="sng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</a:br>
            <a:r>
              <a:rPr lang="en-IN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>Topics </a:t>
            </a:r>
            <a:r>
              <a:rPr lang="en-IN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>Covered in Presentation</a:t>
            </a:r>
            <a:r>
              <a:rPr lang="en-IN" b="1" u="sng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/>
            </a:r>
            <a:br>
              <a:rPr lang="en-IN" b="1" u="sng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</a:br>
            <a:endParaRPr lang="en-IN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885824" y="1314450"/>
            <a:ext cx="4714875" cy="4836320"/>
          </a:xfrm>
          <a:prstGeom prst="rect">
            <a:avLst/>
          </a:prstGeom>
          <a:ln w="28575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</p:pic>
      <p:sp>
        <p:nvSpPr>
          <p:cNvPr id="4" name="Text Placeholder 3"/>
          <p:cNvSpPr>
            <a:spLocks noGrp="1"/>
          </p:cNvSpPr>
          <p:nvPr>
            <p:ph sz="half" idx="2"/>
          </p:nvPr>
        </p:nvSpPr>
        <p:spPr>
          <a:xfrm>
            <a:off x="5600700" y="1314450"/>
            <a:ext cx="5753100" cy="4852989"/>
          </a:xfr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 w="28575">
            <a:solidFill>
              <a:schemeClr val="accent2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marL="457200" indent="-457200">
              <a:lnSpc>
                <a:spcPct val="110000"/>
              </a:lnSpc>
              <a:buFont typeface="Wingdings" panose="05000000000000000000" pitchFamily="2" charset="2"/>
              <a:buChar char="Ø"/>
            </a:pPr>
            <a:r>
              <a:rPr lang="en-IN" sz="3200" b="1" dirty="0" smtClean="0">
                <a:solidFill>
                  <a:schemeClr val="bg1"/>
                </a:solidFill>
                <a:latin typeface="Britannic Bold" panose="020B0903060703020204" pitchFamily="34" charset="0"/>
              </a:rPr>
              <a:t>Data Sources</a:t>
            </a:r>
          </a:p>
          <a:p>
            <a:pPr marL="457200" indent="-457200">
              <a:lnSpc>
                <a:spcPct val="110000"/>
              </a:lnSpc>
              <a:buFont typeface="Wingdings" panose="05000000000000000000" pitchFamily="2" charset="2"/>
              <a:buChar char="Ø"/>
            </a:pPr>
            <a:r>
              <a:rPr lang="en-IN" sz="3200" b="1" dirty="0" smtClean="0">
                <a:solidFill>
                  <a:schemeClr val="bg1"/>
                </a:solidFill>
                <a:latin typeface="Britannic Bold" panose="020B0903060703020204" pitchFamily="34" charset="0"/>
              </a:rPr>
              <a:t>Data Clean up &amp; Exploration</a:t>
            </a:r>
          </a:p>
          <a:p>
            <a:pPr marL="457200" indent="-457200">
              <a:lnSpc>
                <a:spcPct val="110000"/>
              </a:lnSpc>
              <a:buFont typeface="Wingdings" panose="05000000000000000000" pitchFamily="2" charset="2"/>
              <a:buChar char="Ø"/>
            </a:pPr>
            <a:r>
              <a:rPr lang="en-IN" sz="3200" b="1" dirty="0" smtClean="0">
                <a:solidFill>
                  <a:schemeClr val="bg1"/>
                </a:solidFill>
                <a:latin typeface="Britannic Bold" panose="020B0903060703020204" pitchFamily="34" charset="0"/>
              </a:rPr>
              <a:t>Data Analysis</a:t>
            </a:r>
          </a:p>
          <a:p>
            <a:pPr marL="457200" indent="-457200">
              <a:lnSpc>
                <a:spcPct val="110000"/>
              </a:lnSpc>
              <a:buFont typeface="Wingdings" panose="05000000000000000000" pitchFamily="2" charset="2"/>
              <a:buChar char="Ø"/>
            </a:pPr>
            <a:r>
              <a:rPr lang="en-IN" sz="3200" b="1" dirty="0" smtClean="0">
                <a:solidFill>
                  <a:schemeClr val="bg1"/>
                </a:solidFill>
                <a:latin typeface="Britannic Bold" panose="020B0903060703020204" pitchFamily="34" charset="0"/>
              </a:rPr>
              <a:t>Outcomes/Take </a:t>
            </a:r>
            <a:r>
              <a:rPr lang="en-IN" sz="3200" b="1" dirty="0" err="1" smtClean="0">
                <a:solidFill>
                  <a:schemeClr val="bg1"/>
                </a:solidFill>
                <a:latin typeface="Britannic Bold" panose="020B0903060703020204" pitchFamily="34" charset="0"/>
              </a:rPr>
              <a:t>Aways</a:t>
            </a:r>
            <a:endParaRPr lang="en-IN" sz="3200" b="1" dirty="0" smtClean="0">
              <a:solidFill>
                <a:schemeClr val="bg1"/>
              </a:solidFill>
              <a:latin typeface="Britannic Bold" panose="020B0903060703020204" pitchFamily="34" charset="0"/>
            </a:endParaRPr>
          </a:p>
          <a:p>
            <a:pPr marL="457200" indent="-457200">
              <a:lnSpc>
                <a:spcPct val="110000"/>
              </a:lnSpc>
              <a:buFont typeface="Wingdings" panose="05000000000000000000" pitchFamily="2" charset="2"/>
              <a:buChar char="Ø"/>
            </a:pPr>
            <a:r>
              <a:rPr lang="en-IN" sz="3200" b="1" dirty="0" smtClean="0">
                <a:solidFill>
                  <a:schemeClr val="bg1"/>
                </a:solidFill>
                <a:latin typeface="Britannic Bold" panose="020B0903060703020204" pitchFamily="34" charset="0"/>
              </a:rPr>
              <a:t>Conclusion</a:t>
            </a:r>
          </a:p>
          <a:p>
            <a:pPr marL="457200" indent="-457200">
              <a:lnSpc>
                <a:spcPct val="110000"/>
              </a:lnSpc>
              <a:buFont typeface="Wingdings" panose="05000000000000000000" pitchFamily="2" charset="2"/>
              <a:buChar char="Ø"/>
            </a:pPr>
            <a:r>
              <a:rPr lang="en-IN" sz="3200" b="1" dirty="0" smtClean="0">
                <a:solidFill>
                  <a:schemeClr val="bg1"/>
                </a:solidFill>
                <a:latin typeface="Britannic Bold" panose="020B0903060703020204" pitchFamily="34" charset="0"/>
              </a:rPr>
              <a:t>Future Work</a:t>
            </a:r>
          </a:p>
          <a:p>
            <a:pPr marL="457200" indent="-457200">
              <a:lnSpc>
                <a:spcPct val="110000"/>
              </a:lnSpc>
              <a:buFont typeface="Wingdings" panose="05000000000000000000" pitchFamily="2" charset="2"/>
              <a:buChar char="Ø"/>
            </a:pPr>
            <a:endParaRPr lang="en-IN" sz="3200" b="1" dirty="0" smtClean="0">
              <a:solidFill>
                <a:schemeClr val="bg1"/>
              </a:solidFill>
              <a:latin typeface="Britannic Bold" panose="020B0903060703020204" pitchFamily="34" charset="0"/>
            </a:endParaRPr>
          </a:p>
          <a:p>
            <a:pPr>
              <a:lnSpc>
                <a:spcPct val="110000"/>
              </a:lnSpc>
            </a:pPr>
            <a:endParaRPr lang="en-IN" sz="3200" b="1" dirty="0" smtClean="0">
              <a:solidFill>
                <a:schemeClr val="bg1"/>
              </a:solidFill>
              <a:latin typeface="Britannic Bold" panose="020B0903060703020204" pitchFamily="34" charset="0"/>
            </a:endParaRPr>
          </a:p>
          <a:p>
            <a:pPr marL="457200" indent="-457200">
              <a:lnSpc>
                <a:spcPct val="110000"/>
              </a:lnSpc>
              <a:buFont typeface="Wingdings" panose="05000000000000000000" pitchFamily="2" charset="2"/>
              <a:buChar char="Ø"/>
            </a:pPr>
            <a:endParaRPr lang="en-IN" sz="3200" b="1" dirty="0">
              <a:solidFill>
                <a:schemeClr val="bg1"/>
              </a:solidFill>
              <a:latin typeface="Britannic Bold" panose="020B09030607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7284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6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77888"/>
          </a:xfr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 w="28575">
            <a:solidFill>
              <a:schemeClr val="accent2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pPr algn="ctr">
              <a:lnSpc>
                <a:spcPct val="100000"/>
              </a:lnSpc>
            </a:pPr>
            <a:r>
              <a:rPr lang="en-IN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/>
            </a:r>
            <a:br>
              <a:rPr lang="en-IN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</a:br>
            <a:r>
              <a:rPr lang="en-IN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>References</a:t>
            </a:r>
            <a:r>
              <a:rPr lang="en-IN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/>
            </a:r>
            <a:br>
              <a:rPr lang="en-IN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</a:br>
            <a:endParaRPr lang="en-IN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243015"/>
            <a:ext cx="10515600" cy="4814886"/>
          </a:xfrm>
          <a:ln w="28575">
            <a:solidFill>
              <a:schemeClr val="accent2">
                <a:lumMod val="75000"/>
              </a:schemeClr>
            </a:solidFill>
          </a:ln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endParaRPr lang="en-IN" sz="2400" dirty="0" smtClean="0">
              <a:hlinkClick r:id="rId2"/>
            </a:endParaRPr>
          </a:p>
          <a:p>
            <a:pPr marL="0" indent="0">
              <a:buNone/>
            </a:pPr>
            <a:endParaRPr lang="en-IN" sz="2400" u="sng" dirty="0" smtClean="0"/>
          </a:p>
          <a:p>
            <a:pPr>
              <a:buFont typeface="Wingdings" panose="05000000000000000000" pitchFamily="2" charset="2"/>
              <a:buChar char="Ø"/>
            </a:pPr>
            <a:endParaRPr lang="en-IN" sz="2400" u="sng" dirty="0" smtClean="0"/>
          </a:p>
          <a:p>
            <a:pPr>
              <a:buFont typeface="Wingdings" panose="05000000000000000000" pitchFamily="2" charset="2"/>
              <a:buChar char="Ø"/>
            </a:pPr>
            <a:endParaRPr lang="en-IN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6024" y="6167439"/>
            <a:ext cx="2085975" cy="69056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371601"/>
            <a:ext cx="3162301" cy="2208670"/>
          </a:xfrm>
          <a:prstGeom prst="rect">
            <a:avLst/>
          </a:prstGeom>
          <a:ln w="28575">
            <a:solidFill>
              <a:schemeClr val="accent2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1687" y="3795714"/>
            <a:ext cx="5019675" cy="180975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000501" y="1352552"/>
            <a:ext cx="7353299" cy="2246769"/>
          </a:xfrm>
          <a:prstGeom prst="rect">
            <a:avLst/>
          </a:prstGeom>
          <a:ln w="28575"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IN" sz="2000" b="1" dirty="0">
                <a:hlinkClick r:id="rId2"/>
              </a:rPr>
              <a:t>http://insideairbnb.com/berlin/</a:t>
            </a:r>
            <a:endParaRPr lang="en-IN" sz="2000" b="1" u="sng" dirty="0">
              <a:hlinkClick r:id="rId6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IN" sz="2000" b="1" u="sng" dirty="0">
                <a:hlinkClick r:id="rId6"/>
              </a:rPr>
              <a:t>https://www.dataquest.io/blog/tutorial-time-series-analysis-with-pandas/</a:t>
            </a:r>
            <a:endParaRPr lang="en-IN" sz="2000" b="1" u="sng" dirty="0"/>
          </a:p>
          <a:p>
            <a:pPr>
              <a:buFont typeface="Wingdings" panose="05000000000000000000" pitchFamily="2" charset="2"/>
              <a:buChar char="Ø"/>
            </a:pPr>
            <a:r>
              <a:rPr lang="en-IN" sz="2000" b="1" u="sng" dirty="0">
                <a:hlinkClick r:id="rId7"/>
              </a:rPr>
              <a:t>https://</a:t>
            </a:r>
            <a:r>
              <a:rPr lang="en-IN" sz="2000" b="1" u="sng" dirty="0" smtClean="0">
                <a:hlinkClick r:id="rId7"/>
              </a:rPr>
              <a:t>www.movable-type.co.uk/scripts/latlong.html</a:t>
            </a:r>
            <a:endParaRPr lang="en-IN" sz="2000" b="1" u="sng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IN" sz="2000" b="1" dirty="0"/>
              <a:t> </a:t>
            </a:r>
            <a:r>
              <a:rPr lang="en-IN" sz="2000" b="1" dirty="0">
                <a:hlinkClick r:id="rId8"/>
              </a:rPr>
              <a:t>https://python.gotrained.com/yelp-fusion-api-tutorial</a:t>
            </a:r>
            <a:r>
              <a:rPr lang="en-IN" sz="2000" b="1" dirty="0" smtClean="0">
                <a:hlinkClick r:id="rId8"/>
              </a:rPr>
              <a:t>/</a:t>
            </a:r>
            <a:endParaRPr lang="en-IN" sz="2000" b="1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IN" sz="2000" b="1" u="sng" dirty="0">
                <a:hlinkClick r:id="rId9"/>
              </a:rPr>
              <a:t>https://developers.google.com/places/web-service/search#PlaceSearchRequests</a:t>
            </a:r>
            <a:endParaRPr lang="en-IN" sz="2000" b="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33575" y="3650458"/>
            <a:ext cx="3286125" cy="2263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97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6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143455"/>
          </a:xfr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 w="28575">
            <a:solidFill>
              <a:schemeClr val="accent2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pPr algn="ctr">
              <a:lnSpc>
                <a:spcPct val="100000"/>
              </a:lnSpc>
            </a:pPr>
            <a:r>
              <a:rPr lang="en-IN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/>
            </a:r>
            <a:br>
              <a:rPr lang="en-IN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</a:br>
            <a:r>
              <a:rPr lang="en-IN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>Data Sources</a:t>
            </a:r>
            <a:r>
              <a:rPr lang="en-IN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/>
            </a:r>
            <a:br>
              <a:rPr lang="en-IN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</a:b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839788" y="1508580"/>
            <a:ext cx="5176790" cy="823912"/>
          </a:xfrm>
          <a:solidFill>
            <a:srgbClr val="0070C0"/>
          </a:solidFill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marL="0" indent="0" algn="ctr">
              <a:lnSpc>
                <a:spcPct val="250000"/>
              </a:lnSpc>
              <a:buNone/>
            </a:pPr>
            <a:r>
              <a:rPr lang="en-IN" sz="2800" dirty="0" smtClean="0">
                <a:solidFill>
                  <a:schemeClr val="bg1"/>
                </a:solidFill>
                <a:latin typeface="Britannic Bold" panose="020B0903060703020204" pitchFamily="34" charset="0"/>
              </a:rPr>
              <a:t>Source Data</a:t>
            </a:r>
            <a:endParaRPr lang="en-IN" sz="2800" dirty="0">
              <a:solidFill>
                <a:schemeClr val="bg1"/>
              </a:solidFill>
              <a:latin typeface="Britannic Bold" panose="020B0903060703020204" pitchFamily="34" charset="0"/>
            </a:endParaRPr>
          </a:p>
        </p:txBody>
      </p:sp>
      <p:sp>
        <p:nvSpPr>
          <p:cNvPr id="22" name="Content Placeholder 21"/>
          <p:cNvSpPr>
            <a:spLocks noGrp="1"/>
          </p:cNvSpPr>
          <p:nvPr>
            <p:ph sz="half" idx="2"/>
          </p:nvPr>
        </p:nvSpPr>
        <p:spPr>
          <a:xfrm>
            <a:off x="836612" y="2322967"/>
            <a:ext cx="5157787" cy="3712892"/>
          </a:xfrm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IN" sz="2500" dirty="0" smtClean="0">
                <a:solidFill>
                  <a:schemeClr val="accent1">
                    <a:lumMod val="50000"/>
                  </a:schemeClr>
                </a:solidFill>
                <a:hlinkClick r:id=""/>
              </a:rPr>
              <a:t>https</a:t>
            </a:r>
            <a:r>
              <a:rPr lang="en-IN" sz="2500" dirty="0">
                <a:solidFill>
                  <a:schemeClr val="accent1">
                    <a:lumMod val="50000"/>
                  </a:schemeClr>
                </a:solidFill>
                <a:hlinkClick r:id=""/>
              </a:rPr>
              <a:t>://www.kaggle.com/brittabettendorf/berlin-airbnb-data</a:t>
            </a:r>
            <a:endParaRPr lang="en-IN" sz="2500" dirty="0">
              <a:solidFill>
                <a:schemeClr val="accent1">
                  <a:lumMod val="50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IN" sz="2500" dirty="0">
                <a:solidFill>
                  <a:schemeClr val="accent1">
                    <a:lumMod val="50000"/>
                  </a:schemeClr>
                </a:solidFill>
                <a:hlinkClick r:id="rId2"/>
              </a:rPr>
              <a:t>http://insideairbnb.com/get-the-data.html</a:t>
            </a:r>
            <a:endParaRPr lang="en-IN" sz="2500" dirty="0">
              <a:solidFill>
                <a:schemeClr val="accent1">
                  <a:lumMod val="50000"/>
                </a:schemeClr>
              </a:solidFill>
            </a:endParaRPr>
          </a:p>
          <a:p>
            <a:endParaRPr lang="en-IN" sz="2400" dirty="0"/>
          </a:p>
          <a:p>
            <a:pPr marL="0" indent="0">
              <a:buNone/>
            </a:pPr>
            <a:endParaRPr lang="en-IN" sz="2400" dirty="0" smtClean="0"/>
          </a:p>
          <a:p>
            <a:pPr marL="0" indent="0">
              <a:buNone/>
            </a:pPr>
            <a:endParaRPr lang="en-IN" sz="2400" dirty="0"/>
          </a:p>
        </p:txBody>
      </p:sp>
      <p:sp>
        <p:nvSpPr>
          <p:cNvPr id="27" name="Text Placeholder 26"/>
          <p:cNvSpPr>
            <a:spLocks noGrp="1"/>
          </p:cNvSpPr>
          <p:nvPr>
            <p:ph type="body" sz="quarter" idx="3"/>
          </p:nvPr>
        </p:nvSpPr>
        <p:spPr>
          <a:xfrm>
            <a:off x="6019800" y="1508580"/>
            <a:ext cx="5335588" cy="823912"/>
          </a:xfrm>
          <a:solidFill>
            <a:srgbClr val="0070C0"/>
          </a:solidFill>
          <a:ln w="28575">
            <a:solidFill>
              <a:schemeClr val="accent2">
                <a:lumMod val="75000"/>
              </a:schemeClr>
            </a:solidFill>
          </a:ln>
        </p:spPr>
        <p:txBody>
          <a:bodyPr>
            <a:noAutofit/>
          </a:bodyPr>
          <a:lstStyle/>
          <a:p>
            <a:pPr algn="ctr">
              <a:lnSpc>
                <a:spcPct val="250000"/>
              </a:lnSpc>
            </a:pPr>
            <a:r>
              <a:rPr lang="en-IN" sz="2800" dirty="0" smtClean="0">
                <a:solidFill>
                  <a:schemeClr val="bg1"/>
                </a:solidFill>
                <a:latin typeface="Britannic Bold" panose="020B0903060703020204" pitchFamily="34" charset="0"/>
              </a:rPr>
              <a:t>API Data</a:t>
            </a:r>
            <a:endParaRPr lang="en-IN" sz="2800" dirty="0">
              <a:solidFill>
                <a:schemeClr val="bg1"/>
              </a:solidFill>
              <a:latin typeface="Britannic Bold" panose="020B0903060703020204" pitchFamily="34" charset="0"/>
            </a:endParaRPr>
          </a:p>
        </p:txBody>
      </p:sp>
      <p:sp>
        <p:nvSpPr>
          <p:cNvPr id="28" name="Content Placeholder 27"/>
          <p:cNvSpPr>
            <a:spLocks noGrp="1"/>
          </p:cNvSpPr>
          <p:nvPr>
            <p:ph sz="quarter" idx="4"/>
          </p:nvPr>
        </p:nvSpPr>
        <p:spPr>
          <a:xfrm>
            <a:off x="6018189" y="2322967"/>
            <a:ext cx="5338810" cy="3712892"/>
          </a:xfrm>
          <a:ln w="28575">
            <a:solidFill>
              <a:schemeClr val="accent2">
                <a:lumMod val="75000"/>
              </a:schemeClr>
            </a:solidFill>
          </a:ln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IN" sz="2500" dirty="0">
                <a:solidFill>
                  <a:schemeClr val="accent1">
                    <a:lumMod val="50000"/>
                  </a:schemeClr>
                </a:solidFill>
                <a:hlinkClick r:id="rId3"/>
              </a:rPr>
              <a:t>https://api.yelp.com/v3/businesses/search</a:t>
            </a:r>
            <a:endParaRPr lang="en-IN" sz="2500" dirty="0">
              <a:solidFill>
                <a:schemeClr val="accent1">
                  <a:lumMod val="50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IN" sz="2500" dirty="0">
                <a:solidFill>
                  <a:schemeClr val="accent1">
                    <a:lumMod val="50000"/>
                  </a:schemeClr>
                </a:solidFill>
                <a:hlinkClick r:id="rId4"/>
              </a:rPr>
              <a:t>https://maps.googleapis.com/maps/api/geocode/json</a:t>
            </a:r>
            <a:r>
              <a:rPr lang="en-IN" sz="2500" dirty="0">
                <a:solidFill>
                  <a:schemeClr val="accent1">
                    <a:lumMod val="50000"/>
                  </a:schemeClr>
                </a:solidFill>
              </a:rPr>
              <a:t>?</a:t>
            </a:r>
          </a:p>
          <a:p>
            <a:endParaRPr lang="en-IN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4897" y="4071697"/>
            <a:ext cx="4293395" cy="175714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06024" y="6167439"/>
            <a:ext cx="2085975" cy="690561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73392" y="4174971"/>
            <a:ext cx="4628403" cy="1550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584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6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92188"/>
          </a:xfr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 w="28575">
            <a:solidFill>
              <a:schemeClr val="accent2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pPr algn="ctr">
              <a:lnSpc>
                <a:spcPct val="100000"/>
              </a:lnSpc>
            </a:pPr>
            <a:r>
              <a:rPr lang="en-IN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/>
            </a:r>
            <a:br>
              <a:rPr lang="en-IN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</a:br>
            <a:r>
              <a:rPr lang="en-IN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>Data Sources Description</a:t>
            </a:r>
            <a:r>
              <a:rPr lang="en-IN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/>
            </a:r>
            <a:br>
              <a:rPr lang="en-IN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</a:br>
            <a:endParaRPr lang="en-IN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838200" y="1357314"/>
            <a:ext cx="10515600" cy="4686299"/>
          </a:xfrm>
          <a:ln w="28575">
            <a:solidFill>
              <a:schemeClr val="accent2">
                <a:lumMod val="75000"/>
              </a:schemeClr>
            </a:solidFill>
          </a:ln>
        </p:spPr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IN" b="1" u="sng" dirty="0" smtClean="0"/>
              <a:t>Source Data :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IN" sz="2400" dirty="0"/>
              <a:t>The </a:t>
            </a:r>
            <a:r>
              <a:rPr lang="en-IN" sz="2400" dirty="0" err="1" smtClean="0"/>
              <a:t>Kaggle</a:t>
            </a:r>
            <a:r>
              <a:rPr lang="en-IN" sz="2400" dirty="0" smtClean="0"/>
              <a:t> datasets </a:t>
            </a:r>
            <a:r>
              <a:rPr lang="en-IN" sz="2400" dirty="0"/>
              <a:t>were scraped on November 07th, 2018 and </a:t>
            </a:r>
            <a:r>
              <a:rPr lang="en-IN" sz="2400" dirty="0" smtClean="0"/>
              <a:t>contains the </a:t>
            </a:r>
            <a:r>
              <a:rPr lang="en-IN" sz="2400" dirty="0"/>
              <a:t>detailed listings data, review data and calendar data of current Airbnb listings in </a:t>
            </a:r>
            <a:r>
              <a:rPr lang="en-IN" sz="2400" dirty="0" smtClean="0"/>
              <a:t>Berlin</a:t>
            </a:r>
            <a:r>
              <a:rPr lang="en-IN" sz="2400" dirty="0"/>
              <a:t> </a:t>
            </a:r>
            <a:r>
              <a:rPr lang="en-IN" sz="2400" dirty="0" smtClean="0"/>
              <a:t>from 2008 to 2018.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IN" sz="2400" dirty="0" smtClean="0"/>
              <a:t>The </a:t>
            </a:r>
            <a:r>
              <a:rPr lang="en-IN" sz="2400" dirty="0" err="1" smtClean="0"/>
              <a:t>Kaggle</a:t>
            </a:r>
            <a:r>
              <a:rPr lang="en-IN" sz="2400" dirty="0" smtClean="0"/>
              <a:t> datasets were scraped from the insideairbnb.com source. The latest scrapped was on 8</a:t>
            </a:r>
            <a:r>
              <a:rPr lang="en-IN" sz="2400" baseline="30000" dirty="0" smtClean="0"/>
              <a:t>th</a:t>
            </a:r>
            <a:r>
              <a:rPr lang="en-IN" sz="2400" dirty="0" smtClean="0"/>
              <a:t> June, 2019. ( We will be using the 8</a:t>
            </a:r>
            <a:r>
              <a:rPr lang="en-IN" sz="2400" baseline="30000" dirty="0" smtClean="0"/>
              <a:t>th</a:t>
            </a:r>
            <a:r>
              <a:rPr lang="en-IN" sz="2400" dirty="0" smtClean="0"/>
              <a:t> June 2019 data for our </a:t>
            </a:r>
            <a:r>
              <a:rPr lang="en-IN" sz="2400" dirty="0" smtClean="0"/>
              <a:t>analysis which had around 25k listings from 2008 to 2019. )</a:t>
            </a:r>
            <a:endParaRPr lang="en-IN" sz="2400" dirty="0"/>
          </a:p>
          <a:p>
            <a:pPr>
              <a:buFont typeface="Wingdings" panose="05000000000000000000" pitchFamily="2" charset="2"/>
              <a:buChar char="q"/>
            </a:pPr>
            <a:r>
              <a:rPr lang="en-IN" b="1" u="sng" dirty="0" smtClean="0"/>
              <a:t>API Data :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IN" sz="2400" u="sng" dirty="0" smtClean="0"/>
              <a:t> </a:t>
            </a:r>
            <a:r>
              <a:rPr lang="en-IN" sz="2400" dirty="0" smtClean="0"/>
              <a:t>We have used the yelp and google api to retrieve the top ratings restaurants/café/bars around the top accommodations in </a:t>
            </a:r>
            <a:r>
              <a:rPr lang="en-IN" sz="2400" dirty="0" smtClean="0"/>
              <a:t>berlin. </a:t>
            </a:r>
            <a:r>
              <a:rPr lang="en-IN" sz="2400" dirty="0" smtClean="0"/>
              <a:t>And also for calculating the Berlin Central, Airport &amp; Railway distance.</a:t>
            </a:r>
            <a:endParaRPr lang="en-IN" sz="2400" u="sng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6024" y="6167439"/>
            <a:ext cx="2085975" cy="69056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37202" y="5384008"/>
            <a:ext cx="1511809" cy="557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386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6024" y="6167439"/>
            <a:ext cx="2085975" cy="690561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78734"/>
            <a:ext cx="10515600" cy="4888705"/>
          </a:xfrm>
          <a:ln w="28575">
            <a:solidFill>
              <a:schemeClr val="accent2">
                <a:lumMod val="75000"/>
              </a:schemeClr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100" dirty="0" smtClean="0"/>
              <a:t>There were around 106 features in Airbnb Listing Dataset consisting of various descriptive, categorical, numerical, Boolean, etc</a:t>
            </a:r>
            <a:r>
              <a:rPr lang="en-IN" sz="2100" dirty="0"/>
              <a:t>.</a:t>
            </a:r>
            <a:r>
              <a:rPr lang="en-IN" sz="2100" dirty="0" smtClean="0"/>
              <a:t> fields. Few fields in the dataset had its own limitations. Below are the few data cleaning process implemented using Pandas as part of this Dataset.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IN" sz="2100" dirty="0" smtClean="0"/>
              <a:t>Few unnecessary columns were dropped in the Listing Data frame which were not used as part of analysis. (By just seeing the data)</a:t>
            </a:r>
          </a:p>
          <a:p>
            <a:pPr>
              <a:buFont typeface="Wingdings" panose="05000000000000000000" pitchFamily="2" charset="2"/>
              <a:buChar char="ü"/>
            </a:pPr>
            <a:endParaRPr lang="en-IN" sz="2100" dirty="0" smtClean="0"/>
          </a:p>
          <a:p>
            <a:pPr>
              <a:buFont typeface="Wingdings" panose="05000000000000000000" pitchFamily="2" charset="2"/>
              <a:buChar char="ü"/>
            </a:pPr>
            <a:endParaRPr lang="en-IN" sz="2100" dirty="0"/>
          </a:p>
          <a:p>
            <a:pPr marL="0" indent="0">
              <a:buNone/>
            </a:pPr>
            <a:endParaRPr lang="en-IN" sz="2100" dirty="0"/>
          </a:p>
          <a:p>
            <a:pPr marL="0" indent="0">
              <a:spcBef>
                <a:spcPts val="0"/>
              </a:spcBef>
              <a:buNone/>
            </a:pPr>
            <a:endParaRPr lang="en-IN" sz="2100" dirty="0" smtClean="0"/>
          </a:p>
          <a:p>
            <a:pPr>
              <a:buFont typeface="Wingdings" panose="05000000000000000000" pitchFamily="2" charset="2"/>
              <a:buChar char="ü"/>
            </a:pPr>
            <a:r>
              <a:rPr lang="en-IN" sz="2100" dirty="0" smtClean="0"/>
              <a:t>The below columns were dropped because it had more than 85% of null values.</a:t>
            </a:r>
          </a:p>
        </p:txBody>
      </p:sp>
      <p:sp>
        <p:nvSpPr>
          <p:cNvPr id="4" name="Title 6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13608"/>
          </a:xfr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 w="28575">
            <a:solidFill>
              <a:schemeClr val="accent2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pPr algn="ctr">
              <a:lnSpc>
                <a:spcPct val="100000"/>
              </a:lnSpc>
            </a:pPr>
            <a:r>
              <a:rPr lang="en-IN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/>
            </a:r>
            <a:br>
              <a:rPr lang="en-IN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</a:br>
            <a:r>
              <a:rPr lang="en-IN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>Data Clean Up &amp; Exploration</a:t>
            </a:r>
            <a:r>
              <a:rPr lang="en-IN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/>
            </a:r>
            <a:br>
              <a:rPr lang="en-IN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</a:br>
            <a:endParaRPr lang="en-IN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6811" y="2933700"/>
            <a:ext cx="7343775" cy="1447800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198" y="4986336"/>
            <a:ext cx="7239000" cy="971550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613691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6024" y="6167439"/>
            <a:ext cx="2085975" cy="690561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78734"/>
            <a:ext cx="10515600" cy="4888705"/>
          </a:xfrm>
          <a:ln w="28575">
            <a:solidFill>
              <a:schemeClr val="accent2">
                <a:lumMod val="75000"/>
              </a:schemeClr>
            </a:solidFill>
          </a:ln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en-IN" sz="2100" dirty="0" smtClean="0"/>
              <a:t>Similar type of columns were dropped by just keeping the important column.</a:t>
            </a:r>
          </a:p>
          <a:p>
            <a:pPr marL="0" indent="0">
              <a:buNone/>
            </a:pPr>
            <a:endParaRPr lang="en-IN" sz="2100" dirty="0"/>
          </a:p>
          <a:p>
            <a:pPr marL="0" indent="0">
              <a:spcBef>
                <a:spcPts val="0"/>
              </a:spcBef>
              <a:buNone/>
            </a:pPr>
            <a:endParaRPr lang="en-IN" sz="2100" dirty="0" smtClean="0"/>
          </a:p>
          <a:p>
            <a:pPr marL="0" indent="0">
              <a:spcBef>
                <a:spcPts val="0"/>
              </a:spcBef>
              <a:buNone/>
            </a:pPr>
            <a:endParaRPr lang="en-IN" sz="2100" dirty="0" smtClean="0"/>
          </a:p>
          <a:p>
            <a:pPr>
              <a:buFont typeface="Wingdings" panose="05000000000000000000" pitchFamily="2" charset="2"/>
              <a:buChar char="ü"/>
            </a:pPr>
            <a:r>
              <a:rPr lang="en-IN" sz="2100" dirty="0" smtClean="0"/>
              <a:t>Locations related columns which had similar values in all the rows were dropped.</a:t>
            </a:r>
          </a:p>
          <a:p>
            <a:pPr marL="0" indent="0">
              <a:buNone/>
            </a:pPr>
            <a:endParaRPr lang="en-IN" sz="2100" dirty="0" smtClean="0"/>
          </a:p>
          <a:p>
            <a:pPr marL="0" indent="0">
              <a:buNone/>
            </a:pPr>
            <a:endParaRPr lang="en-IN" sz="2100" dirty="0" smtClean="0"/>
          </a:p>
          <a:p>
            <a:pPr>
              <a:buFont typeface="Wingdings" panose="05000000000000000000" pitchFamily="2" charset="2"/>
              <a:buChar char="ü"/>
            </a:pPr>
            <a:r>
              <a:rPr lang="en-IN" sz="2100" dirty="0" smtClean="0"/>
              <a:t>Boolean Columns which had just 1 category values were dropped.</a:t>
            </a:r>
            <a:endParaRPr lang="en-IN" sz="2100" dirty="0"/>
          </a:p>
          <a:p>
            <a:pPr marL="0" indent="0">
              <a:buNone/>
            </a:pPr>
            <a:endParaRPr lang="en-IN" sz="2100" dirty="0" smtClean="0"/>
          </a:p>
        </p:txBody>
      </p:sp>
      <p:sp>
        <p:nvSpPr>
          <p:cNvPr id="4" name="Title 6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13608"/>
          </a:xfr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 w="28575">
            <a:solidFill>
              <a:schemeClr val="accent2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pPr algn="ctr">
              <a:lnSpc>
                <a:spcPct val="100000"/>
              </a:lnSpc>
            </a:pPr>
            <a:r>
              <a:rPr lang="en-IN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/>
            </a:r>
            <a:br>
              <a:rPr lang="en-IN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</a:br>
            <a:r>
              <a:rPr lang="en-IN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>Data Clean Up &amp; Exploration (cont..)</a:t>
            </a:r>
            <a:r>
              <a:rPr lang="en-IN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/>
            </a:r>
            <a:br>
              <a:rPr lang="en-IN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</a:br>
            <a:endParaRPr lang="en-IN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3950" y="1614487"/>
            <a:ext cx="8058150" cy="914400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3950" y="3232945"/>
            <a:ext cx="8058150" cy="453230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</a:ln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3950" y="4347768"/>
            <a:ext cx="4714875" cy="1447800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</a:ln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05575" y="4347768"/>
            <a:ext cx="4181475" cy="1447800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254829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6024" y="6167439"/>
            <a:ext cx="2085975" cy="690561"/>
          </a:xfrm>
          <a:prstGeom prst="rect">
            <a:avLst/>
          </a:prstGeom>
        </p:spPr>
      </p:pic>
      <p:sp>
        <p:nvSpPr>
          <p:cNvPr id="4" name="Title 6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20762"/>
          </a:xfr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 w="28575">
            <a:solidFill>
              <a:schemeClr val="accent2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pPr algn="ctr">
              <a:lnSpc>
                <a:spcPct val="100000"/>
              </a:lnSpc>
            </a:pPr>
            <a:r>
              <a:rPr lang="en-IN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/>
            </a:r>
            <a:br>
              <a:rPr lang="en-IN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</a:br>
            <a:r>
              <a:rPr lang="en-IN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>Data Clean Up &amp; Exploration (cont..)</a:t>
            </a:r>
            <a:r>
              <a:rPr lang="en-IN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/>
            </a:r>
            <a:br>
              <a:rPr lang="en-IN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</a:br>
            <a:endParaRPr lang="en-IN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838201" y="1385888"/>
            <a:ext cx="10515600" cy="4656138"/>
          </a:xfrm>
          <a:ln w="28575">
            <a:solidFill>
              <a:schemeClr val="accent2">
                <a:lumMod val="75000"/>
              </a:schemeClr>
            </a:solidFill>
          </a:ln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en-IN" sz="2300" dirty="0" smtClean="0"/>
              <a:t>Amenities Column were stored as one big block of text. </a:t>
            </a:r>
          </a:p>
          <a:p>
            <a:pPr>
              <a:buFont typeface="Wingdings" panose="05000000000000000000" pitchFamily="2" charset="2"/>
              <a:buChar char="ü"/>
            </a:pPr>
            <a:endParaRPr lang="en-IN" sz="2300" dirty="0"/>
          </a:p>
          <a:p>
            <a:pPr>
              <a:buFont typeface="Wingdings" panose="05000000000000000000" pitchFamily="2" charset="2"/>
              <a:buChar char="ü"/>
            </a:pPr>
            <a:endParaRPr lang="en-IN" sz="2300" dirty="0" smtClean="0"/>
          </a:p>
          <a:p>
            <a:pPr>
              <a:buFont typeface="Wingdings" panose="05000000000000000000" pitchFamily="2" charset="2"/>
              <a:buChar char="ü"/>
            </a:pPr>
            <a:endParaRPr lang="en-IN" sz="2300" dirty="0"/>
          </a:p>
          <a:p>
            <a:pPr>
              <a:buFont typeface="Wingdings" panose="05000000000000000000" pitchFamily="2" charset="2"/>
              <a:buChar char="ü"/>
            </a:pPr>
            <a:r>
              <a:rPr lang="en-IN" sz="2300" dirty="0" smtClean="0"/>
              <a:t>Date Columns were converted to date time format.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IN" sz="2300" dirty="0" smtClean="0"/>
              <a:t>Price Related Columns were stored as string with dollar signs and comma separated values.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IN" sz="2300" dirty="0" smtClean="0"/>
              <a:t>Similar column values were replaced with the respective values for a better plot. (for ex. Property type, Cancellation policy”)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IN" sz="2300" dirty="0" smtClean="0"/>
              <a:t>Used Reverse Geocoder to retrieve the exact place name using Latitude &amp; Longitude</a:t>
            </a:r>
            <a:endParaRPr lang="en-IN" sz="2300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850" y="1745059"/>
            <a:ext cx="8277225" cy="1323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365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6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06475"/>
          </a:xfr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 w="28575">
            <a:solidFill>
              <a:schemeClr val="accent2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pPr algn="ctr">
              <a:lnSpc>
                <a:spcPct val="100000"/>
              </a:lnSpc>
            </a:pPr>
            <a:r>
              <a:rPr lang="en-IN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/>
            </a:r>
            <a:br>
              <a:rPr lang="en-IN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</a:br>
            <a:r>
              <a:rPr lang="en-IN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>Data Analysis : Factors </a:t>
            </a:r>
            <a:r>
              <a:rPr lang="en-IN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>for Business Growth</a:t>
            </a:r>
            <a:r>
              <a:rPr lang="en-IN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/>
            </a:r>
            <a:br>
              <a:rPr lang="en-IN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</a:br>
            <a:endParaRPr lang="en-IN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371599"/>
            <a:ext cx="10515600" cy="4657725"/>
          </a:xfrm>
          <a:ln>
            <a:solidFill>
              <a:schemeClr val="accent2">
                <a:lumMod val="75000"/>
              </a:schemeClr>
            </a:solidFill>
          </a:ln>
        </p:spPr>
        <p:txBody>
          <a:bodyPr/>
          <a:lstStyle/>
          <a:p>
            <a:endParaRPr lang="en-IN" dirty="0" smtClean="0"/>
          </a:p>
          <a:p>
            <a:endParaRPr lang="en-IN" dirty="0"/>
          </a:p>
          <a:p>
            <a:endParaRPr lang="en-IN" dirty="0" smtClean="0"/>
          </a:p>
          <a:p>
            <a:endParaRPr lang="en-IN" dirty="0"/>
          </a:p>
          <a:p>
            <a:endParaRPr lang="en-IN" dirty="0" smtClean="0"/>
          </a:p>
          <a:p>
            <a:endParaRPr lang="en-IN" dirty="0"/>
          </a:p>
          <a:p>
            <a:endParaRPr lang="en-IN" dirty="0" smtClean="0"/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5412" y="1514474"/>
            <a:ext cx="9401175" cy="420846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6024" y="6167439"/>
            <a:ext cx="2085975" cy="690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367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2179</TotalTime>
  <Words>595</Words>
  <Application>Microsoft Office PowerPoint</Application>
  <PresentationFormat>Widescreen</PresentationFormat>
  <Paragraphs>111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9" baseType="lpstr">
      <vt:lpstr>Arial</vt:lpstr>
      <vt:lpstr>Britannic Bold</vt:lpstr>
      <vt:lpstr>Calibri</vt:lpstr>
      <vt:lpstr>Calibri Light</vt:lpstr>
      <vt:lpstr>Gill Sans Ultra Bold</vt:lpstr>
      <vt:lpstr>Harlow Solid Italic</vt:lpstr>
      <vt:lpstr>Helvetica Neue</vt:lpstr>
      <vt:lpstr>Wingdings</vt:lpstr>
      <vt:lpstr>Office Theme</vt:lpstr>
      <vt:lpstr>Futuristic  </vt:lpstr>
      <vt:lpstr>Motivation</vt:lpstr>
      <vt:lpstr> Topics Covered in Presentation </vt:lpstr>
      <vt:lpstr> Data Sources </vt:lpstr>
      <vt:lpstr> Data Sources Description </vt:lpstr>
      <vt:lpstr> Data Clean Up &amp; Exploration </vt:lpstr>
      <vt:lpstr> Data Clean Up &amp; Exploration (cont..) </vt:lpstr>
      <vt:lpstr> Data Clean Up &amp; Exploration (cont..) </vt:lpstr>
      <vt:lpstr> Data Analysis : Factors for Business Growth </vt:lpstr>
      <vt:lpstr>PowerPoint Presentation</vt:lpstr>
      <vt:lpstr> Data Analysis : Boolean Features Vs Price  </vt:lpstr>
      <vt:lpstr> Data Analysis : Top 20 Berlin Airbnb Locations  </vt:lpstr>
      <vt:lpstr> Data Analysis : How Have Prices Changed over time?  </vt:lpstr>
      <vt:lpstr>PowerPoint Presentation</vt:lpstr>
      <vt:lpstr>PowerPoint Presentation</vt:lpstr>
      <vt:lpstr>PowerPoint Presentation</vt:lpstr>
      <vt:lpstr> Data Analysis : Does Reviews Matter for the Hosts Joining Airbnb?  </vt:lpstr>
      <vt:lpstr> Data Analysis : Judging the Hosts Response ?  </vt:lpstr>
      <vt:lpstr>PowerPoint Presentation</vt:lpstr>
      <vt:lpstr> Data Analysis : Property , Room Types Vs Price  </vt:lpstr>
      <vt:lpstr> Data Analysis : Neighbourhood Vs Profit  </vt:lpstr>
      <vt:lpstr> Data Analysis : Distance Vs Price </vt:lpstr>
      <vt:lpstr> Data Analysis : Distance Vs Neighbourhoods </vt:lpstr>
      <vt:lpstr> Data Analysis : Top Ratings Restuarants/Café/Bar </vt:lpstr>
      <vt:lpstr>PowerPoint Presentation</vt:lpstr>
      <vt:lpstr>PowerPoint Presentation</vt:lpstr>
      <vt:lpstr> Take Aways </vt:lpstr>
      <vt:lpstr>Conclusion</vt:lpstr>
      <vt:lpstr> Future Work </vt:lpstr>
      <vt:lpstr> References </vt:lpstr>
    </vt:vector>
  </TitlesOfParts>
  <Company>HP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Futuristic Airbnb</dc:title>
  <dc:creator>Saranya P</dc:creator>
  <cp:lastModifiedBy>Saranya</cp:lastModifiedBy>
  <cp:revision>108</cp:revision>
  <dcterms:created xsi:type="dcterms:W3CDTF">2019-09-28T02:21:47Z</dcterms:created>
  <dcterms:modified xsi:type="dcterms:W3CDTF">2019-10-01T08:56:31Z</dcterms:modified>
</cp:coreProperties>
</file>